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50" r:id="rId2"/>
    <p:sldId id="326" r:id="rId3"/>
    <p:sldId id="327" r:id="rId4"/>
    <p:sldId id="328" r:id="rId5"/>
    <p:sldId id="329" r:id="rId6"/>
    <p:sldId id="332" r:id="rId7"/>
    <p:sldId id="338" r:id="rId8"/>
    <p:sldId id="337" r:id="rId9"/>
    <p:sldId id="336" r:id="rId10"/>
    <p:sldId id="357" r:id="rId11"/>
    <p:sldId id="288" r:id="rId12"/>
    <p:sldId id="333" r:id="rId13"/>
    <p:sldId id="367" r:id="rId14"/>
    <p:sldId id="366" r:id="rId15"/>
    <p:sldId id="361" r:id="rId16"/>
    <p:sldId id="313" r:id="rId17"/>
    <p:sldId id="362" r:id="rId18"/>
    <p:sldId id="347" r:id="rId19"/>
    <p:sldId id="363" r:id="rId20"/>
    <p:sldId id="364" r:id="rId21"/>
    <p:sldId id="307" r:id="rId22"/>
    <p:sldId id="365" r:id="rId23"/>
    <p:sldId id="34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628"/>
    <a:srgbClr val="E0F5AD"/>
    <a:srgbClr val="0000FF"/>
    <a:srgbClr val="9393C7"/>
    <a:srgbClr val="ECF9CB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575" autoAdjust="0"/>
  </p:normalViewPr>
  <p:slideViewPr>
    <p:cSldViewPr>
      <p:cViewPr varScale="1">
        <p:scale>
          <a:sx n="93" d="100"/>
          <a:sy n="93" d="100"/>
        </p:scale>
        <p:origin x="-21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99899-A358-4F68-8B1D-1BE9A9EF5245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D1BAA-80ED-4AEE-AAE0-0E32A4498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A91CE-CEEA-42C3-B97B-7B887B80106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Одним из наиболее доступных и оперативных способов помощи детям, родителям, педагогам в сложной  стрессовой ситуации является экстренная психологическая помощь по телефону доверия. В нашей области служба детского телефона доверия, действующая под единым общероссийским номером 8-800-2000-122 с октября 2010 года, доказала свою необходимость и </a:t>
            </a:r>
            <a:r>
              <a:rPr lang="ru-RU" dirty="0" err="1" smtClean="0"/>
              <a:t>востребованность</a:t>
            </a:r>
            <a:r>
              <a:rPr lang="ru-RU" dirty="0" smtClean="0"/>
              <a:t>. Наряду с другими проблемами поступают обращения по вопросам, связанным с суицидальными мыслями и намерениями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D1BAA-80ED-4AEE-AAE0-0E32A44985F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7" Target="../media/image20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9.jpeg" Type="http://schemas.openxmlformats.org/officeDocument/2006/relationships/image"/><Relationship Id="rId5" Target="../media/image18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6.gif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-roditel.ru/" TargetMode="External"/><Relationship Id="rId2" Type="http://schemas.openxmlformats.org/officeDocument/2006/relationships/hyperlink" Target="https://telefon-doveri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tionline.com/" TargetMode="External"/><Relationship Id="rId5" Type="http://schemas.openxmlformats.org/officeDocument/2006/relationships/hyperlink" Target="https://&#1084;&#1099;&#1088;&#1103;&#1076;&#1086;&#1084;.&#1086;&#1085;&#1083;&#1072;&#1081;&#1085;/" TargetMode="External"/><Relationship Id="rId4" Type="http://schemas.openxmlformats.org/officeDocument/2006/relationships/hyperlink" Target="https://pomoschryadom.ru/" TargetMode="External"/></Relationships>
</file>

<file path=ppt/slides/_rels/slide16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8.pn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rn-bocpss.sch.b-edu.ru/" TargetMode="External"/><Relationship Id="rId2" Type="http://schemas.openxmlformats.org/officeDocument/2006/relationships/hyperlink" Target="mailto:psycholog-center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http://brn-bocpss.sch.b-edu.ru/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F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bs.twimg.com/media/EvJdSr_XUAYk1A0.jpg"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t="190"/>
          <a:stretch>
            <a:fillRect/>
          </a:stretch>
        </p:blipFill>
        <p:spPr bwMode="auto">
          <a:xfrm>
            <a:off x="857224" y="2357430"/>
            <a:ext cx="735811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357322"/>
          </a:xfrm>
        </p:spPr>
        <p:txBody>
          <a:bodyPr>
            <a:normAutofit fontScale="90000"/>
          </a:bodyPr>
          <a:lstStyle/>
          <a:p>
            <a:r>
              <a:rPr b="1" dirty="0" lang="ru-RU" smtClean="0" sz="36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/>
            </a:r>
            <a:br>
              <a:rPr b="1" dirty="0" lang="ru-RU" smtClean="0" sz="36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mtClean="0" sz="40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АДРЕСА </a:t>
            </a:r>
            <a:br>
              <a:rPr b="1" dirty="0" lang="ru-RU" smtClean="0" sz="40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mtClean="0" sz="40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ПСИХОЛОГО-ПЕДАГОГИЧЕСКОЙ ПОМОЩИ ДЕТЯМ и РОДИТЕЛЯМ</a:t>
            </a:r>
            <a:r>
              <a:rPr b="1" dirty="0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/>
            </a:r>
            <a:br>
              <a:rPr b="1" dirty="0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</a:br>
            <a:endParaRPr dirty="0"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5786454"/>
            <a:ext cx="2919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dirty="0" lang="ru-RU" smtClean="0" sz="2800">
                <a:latin charset="0" pitchFamily="34" typeface="Arial"/>
                <a:cs charset="0" pitchFamily="34" typeface="Arial"/>
              </a:rPr>
              <a:t>г. Брянск, 2023 г.</a:t>
            </a:r>
            <a:endParaRPr dirty="0" lang="ru-RU" sz="2800">
              <a:latin charset="0" pitchFamily="34" typeface="Arial"/>
              <a:cs charset="0" pitchFamily="34" typeface="Arial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F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0034" y="500042"/>
            <a:ext cx="8358246" cy="6000792"/>
          </a:xfrm>
          <a:prstGeom prst="roundRect">
            <a:avLst/>
          </a:prstGeom>
          <a:solidFill>
            <a:schemeClr val="bg1"/>
          </a:solidFill>
          <a:ln>
            <a:solidFill>
              <a:srgbClr val="ECF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C:\Users\User\AppData\Local\Temp\Rar$DIa0.586\Псих центр буклет компетентный родитель.jpg"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b="64" l="133" r="145" t="111"/>
          <a:stretch>
            <a:fillRect/>
          </a:stretch>
        </p:blipFill>
        <p:spPr bwMode="auto">
          <a:xfrm>
            <a:off x="1285852" y="2285992"/>
            <a:ext cx="6429420" cy="41434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714356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ДЕТСКИЙ ТЕЛЕФОН ДОВЕРИЯ</a:t>
            </a:r>
            <a:endParaRPr dirty="0" lang="ru-RU" sz="400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500174"/>
            <a:ext cx="7643866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>
                <a:latin charset="0" pitchFamily="34" typeface="Arial"/>
                <a:cs charset="0" pitchFamily="34" typeface="Arial"/>
              </a:rPr>
              <a:t>Служба детского телефона доверия, работающая на территории Брянской области под единым общероссийским номером 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71480"/>
            <a:ext cx="8429684" cy="5857916"/>
          </a:xfrm>
          <a:prstGeom prst="roundRect">
            <a:avLst/>
          </a:prstGeom>
          <a:solidFill>
            <a:schemeClr val="bg1"/>
          </a:solidFill>
          <a:ln>
            <a:solidFill>
              <a:srgbClr val="ECF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29600" cy="234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825774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F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42844" y="142852"/>
            <a:ext cx="8715468" cy="6357982"/>
          </a:xfrm>
          <a:prstGeom prst="roundRect">
            <a:avLst/>
          </a:prstGeom>
          <a:solidFill>
            <a:schemeClr val="bg1"/>
          </a:solidFill>
          <a:ln>
            <a:solidFill>
              <a:srgbClr val="ECF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4" name="Содержимое 5"/>
          <p:cNvPicPr>
            <a:picLocks/>
          </p:cNvPicPr>
          <p:nvPr/>
        </p:nvPicPr>
        <p:blipFill>
          <a:blip r:embed="rId3"/>
          <a:srcRect b="164" l="53" r="44" t="482"/>
          <a:stretch>
            <a:fillRect/>
          </a:stretch>
        </p:blipFill>
        <p:spPr bwMode="auto">
          <a:xfrm>
            <a:off x="1500166" y="357166"/>
            <a:ext cx="65008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I:\Documents and Settings\БеликоваАВ\Рабочий стол\772px-Coat_of_Arms_of_Bryansk_Oblast.svg.png" id="5" name="Содержимое 3"/>
          <p:cNvPicPr>
            <a:picLocks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7643834" y="357166"/>
            <a:ext cx="10715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http://lenino-school.ru/wp-content/uploads/2019/04/pnpo-obrazovanie-2.png" id="6" name="Рисунок 5"/>
          <p:cNvPicPr/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285720" y="428604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171448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itchFamily="34" typeface="Arial"/>
                <a:cs charset="0" pitchFamily="34" typeface="Arial"/>
              </a:rPr>
              <a:t>ОКАЗАНИЕ КОНСУЛЬТАТИВНОЙ ПОМОЩИ ГРАЖДАНАМ, ИМЕЮЩИМ ДЕТЕЙ, ПРОЖИВАЮЩИМ В БРЯНСКОЙ ОБЛАСТИ</a:t>
            </a:r>
            <a:endParaRPr dirty="0"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35743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>
                <a:latin charset="0" pitchFamily="34" typeface="Arial"/>
                <a:cs charset="0" pitchFamily="34" typeface="Arial"/>
              </a:rPr>
              <a:t>(в рамках реализации федерального проекта «Современная школа» национального проекта «ОБРАЗОВАНИЕ»)</a:t>
            </a:r>
            <a:endParaRPr dirty="0" lang="ru-RU"/>
          </a:p>
        </p:txBody>
      </p:sp>
      <p:pic>
        <p:nvPicPr>
          <p:cNvPr descr="I:\Documents and Settings\БеликоваАВ\Рабочий стол\през\1111.jpg" id="11" name="Рисунок 10"/>
          <p:cNvPicPr/>
          <p:nvPr/>
        </p:nvPicPr>
        <p:blipFill>
          <a:blip r:embed="rId6"/>
          <a:srcRect l="102" r="93" t="91"/>
          <a:stretch>
            <a:fillRect/>
          </a:stretch>
        </p:blipFill>
        <p:spPr bwMode="auto">
          <a:xfrm>
            <a:off x="5500694" y="3071810"/>
            <a:ext cx="3162304" cy="3333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Users\User\Desktop\Доработаный 3.jpg" id="12" name="Рисунок 11"/>
          <p:cNvPicPr/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571472" y="3071810"/>
            <a:ext cx="4714908" cy="328614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фоны\1620776263_33-phonoteka_org-p-delovie-foni-detskie-35.jpg" id="3" name="Рисунок 2"/>
          <p:cNvPicPr/>
          <p:nvPr/>
        </p:nvPicPr>
        <p:blipFill>
          <a:blip r:embed="rId2"/>
          <a:srcRect b="32" l="30" r="6" t="32"/>
          <a:stretch>
            <a:fillRect/>
          </a:stretch>
        </p:blipFill>
        <p:spPr bwMode="auto">
          <a:xfrm>
            <a:off x="285720" y="428604"/>
            <a:ext cx="8572560" cy="59293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43372" y="500042"/>
            <a:ext cx="4714908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i="1" lang="ru-RU" smtClean="0">
                <a:latin charset="0" pitchFamily="34" typeface="Arial"/>
                <a:cs charset="0" pitchFamily="34" typeface="Arial"/>
              </a:rPr>
              <a:t>Грамотный любящий родитель –</a:t>
            </a:r>
          </a:p>
          <a:p>
            <a:r>
              <a:rPr dirty="0" i="1" lang="ru-RU" smtClean="0">
                <a:latin charset="0" pitchFamily="34" typeface="Arial"/>
                <a:cs charset="0" pitchFamily="34" typeface="Arial"/>
              </a:rPr>
              <a:t>шанс  на счастливое детство ребенка</a:t>
            </a:r>
            <a:endParaRPr dirty="0" i="1" lang="ru-RU">
              <a:latin charset="0" pitchFamily="34" typeface="Arial"/>
              <a:cs charset="0" pitchFamily="34"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1500174"/>
            <a:ext cx="5857916" cy="255454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solidFill>
                  <a:schemeClr val="accent3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КОНСУЛЬТАЦИОННАЯ СЛУЖБА </a:t>
            </a:r>
          </a:p>
          <a:p>
            <a:pPr algn="ctr"/>
            <a:r>
              <a:rPr b="1" dirty="0" lang="ru-RU" smtClean="0">
                <a:solidFill>
                  <a:schemeClr val="accent3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ПОМОЩИ РОДИТЕЛЯМ </a:t>
            </a:r>
          </a:p>
          <a:p>
            <a:pPr algn="ctr"/>
            <a:r>
              <a:rPr b="1" dirty="0" lang="ru-RU" smtClean="0">
                <a:solidFill>
                  <a:schemeClr val="accent3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(ЗАКОННЫМ ПРЕДСТАВИТЕЛЯМ) ДЕТЕЙ БРЯНСКОЙ ОБЛАСТИ </a:t>
            </a:r>
          </a:p>
          <a:p>
            <a:pPr algn="ctr"/>
            <a:r>
              <a:rPr b="1" dirty="0" lang="ru-RU" smtClean="0" sz="4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«КОМПЕТЕНТНЫЙ РОДИТЕЛЬ»</a:t>
            </a:r>
            <a:endParaRPr b="1" dirty="0" lang="ru-RU" sz="44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pic>
        <p:nvPicPr>
          <p:cNvPr id="6" name="Объект 3"/>
          <p:cNvPicPr>
            <a:picLocks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6715140" y="3571876"/>
            <a:ext cx="2000264" cy="185738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b="75" l="47" r="22"/>
          <a:stretch>
            <a:fillRect/>
          </a:stretch>
        </p:blipFill>
        <p:spPr bwMode="auto">
          <a:xfrm>
            <a:off x="785786" y="357166"/>
            <a:ext cx="51435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/>
          <a:srcRect b="2" l="1" r="23"/>
          <a:stretch>
            <a:fillRect/>
          </a:stretch>
        </p:blipFill>
        <p:spPr bwMode="auto">
          <a:xfrm>
            <a:off x="4429124" y="2786058"/>
            <a:ext cx="428628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cstate="print" r:embed="rId4"/>
          <a:srcRect b="133" l="116" r="78" t="75"/>
          <a:stretch>
            <a:fillRect/>
          </a:stretch>
        </p:blipFill>
        <p:spPr bwMode="auto">
          <a:xfrm>
            <a:off x="785786" y="3714752"/>
            <a:ext cx="2286016" cy="2786082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43636" y="357166"/>
            <a:ext cx="2571768" cy="224676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dirty="0" lang="ru-RU" smtClean="0" sz="2000">
                <a:solidFill>
                  <a:srgbClr val="206628"/>
                </a:solidFill>
                <a:latin charset="0" pitchFamily="34" typeface="Arial"/>
                <a:cs charset="0" pitchFamily="34" typeface="Arial"/>
              </a:rPr>
              <a:t>ОНЛАЙН-ЗАПИСЬ </a:t>
            </a:r>
            <a:r>
              <a:rPr dirty="0" lang="ru-RU" smtClean="0" sz="2000">
                <a:solidFill>
                  <a:srgbClr val="206628"/>
                </a:solidFill>
                <a:latin charset="0" pitchFamily="34" typeface="Arial"/>
                <a:cs charset="0" pitchFamily="34" typeface="Arial"/>
              </a:rPr>
              <a:t>на консультацию</a:t>
            </a:r>
          </a:p>
          <a:p>
            <a:pPr algn="r"/>
            <a:r>
              <a:rPr b="1" dirty="0" lang="ru-RU" smtClean="0" sz="2000">
                <a:solidFill>
                  <a:srgbClr val="206628"/>
                </a:solidFill>
                <a:latin charset="0" pitchFamily="34" typeface="Arial"/>
                <a:cs charset="0" pitchFamily="34" typeface="Arial"/>
              </a:rPr>
              <a:t>на сайте </a:t>
            </a:r>
          </a:p>
          <a:p>
            <a:pPr algn="r"/>
            <a:r>
              <a:rPr dirty="0" lang="ru-RU" smtClean="0" sz="2000">
                <a:solidFill>
                  <a:srgbClr val="206628"/>
                </a:solidFill>
                <a:latin charset="0" pitchFamily="34" typeface="Arial"/>
                <a:cs charset="0" pitchFamily="34" typeface="Arial"/>
              </a:rPr>
              <a:t>Брянского областного психологического центра</a:t>
            </a:r>
            <a:endParaRPr dirty="0" lang="ru-RU" sz="2000">
              <a:solidFill>
                <a:srgbClr val="206628"/>
              </a:solidFill>
              <a:latin charset="0" pitchFamily="34" typeface="Arial"/>
              <a:cs charset="0" pitchFamily="34" typeface="Arial"/>
            </a:endParaRPr>
          </a:p>
        </p:txBody>
      </p:sp>
      <p:pic>
        <p:nvPicPr>
          <p:cNvPr descr="http://qrcoder.ru/code/?http%3A%2F%2Fbrn-bocpss.sch.b-edu.ru%2F%3Fpage_id%3D1473&amp;4&amp;0"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xmlns:lc="http://schemas.openxmlformats.org/drawingml/2006/lockedCanvas" xmlns:m="http://schemas.openxmlformats.org/officeDocument/2006/math" xmlns:mc="http://schemas.openxmlformats.org/markup-compatibility/2006" xmlns:o="urn:schemas-microsoft-com:office:office" xmlns:pic="http://schemas.openxmlformats.org/drawingml/2006/picture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ne="http://schemas.microsoft.com/office/word/2006/wordml" xmlns:wp="http://schemas.openxmlformats.org/drawingml/2006/wordprocessingDrawing" xmlns:wp14="http://schemas.microsoft.com/office/word/2010/wordprocessingDrawing" xmlns:wpc="http://schemas.microsoft.com/office/word/2010/wordprocessingCanvas" xmlns:wpg="http://schemas.microsoft.com/office/word/2010/wordprocessingGroup" xmlns:wpi="http://schemas.microsoft.com/office/word/2010/wordprocessingInk" xmlns:wps="http://schemas.microsoft.com/office/word/2010/wordprocessingShape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714884"/>
            <a:ext cx="1857388" cy="1776414"/>
          </a:xfrm>
          <a:prstGeom prst="rect">
            <a:avLst/>
          </a:prstGeom>
          <a:noFill/>
          <a:ln>
            <a:solidFill>
              <a:srgbClr val="05DB6B"/>
            </a:solidFill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2143116"/>
            <a:ext cx="8215370" cy="42148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Список ресурсов, на которых можно пообщаться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психологом </a:t>
            </a:r>
            <a:r>
              <a:rPr lang="ru-RU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онлайн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3983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Детский телефон доверия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https://telefon-doveria.ru/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Я-РОДИТЕЛЬ (сайт для детей и родителей)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https://www.ya-roditel.ru/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ПомощьРядом.РФ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(психологическая помощь подросткам)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  <a:hlinkClick r:id="rId4"/>
              </a:rPr>
              <a:t>https://pomoschryadom.ru/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МыРядом.онлайн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ru-RU" sz="2000" dirty="0" smtClean="0"/>
              <a:t>консультации для детей и подростков)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  <a:hlinkClick r:id="rId5"/>
              </a:rPr>
              <a:t>https://</a:t>
            </a:r>
            <a:r>
              <a:rPr lang="ru-RU" sz="2000" dirty="0" err="1" smtClean="0">
                <a:latin typeface="Arial" pitchFamily="34" charset="0"/>
                <a:cs typeface="Arial" pitchFamily="34" charset="0"/>
                <a:hlinkClick r:id="rId5"/>
              </a:rPr>
              <a:t>мырядом.онлайн</a:t>
            </a:r>
            <a:r>
              <a:rPr lang="ru-RU" sz="2000" dirty="0" smtClean="0">
                <a:latin typeface="Arial" pitchFamily="34" charset="0"/>
                <a:cs typeface="Arial" pitchFamily="34" charset="0"/>
                <a:hlinkClick r:id="rId5"/>
              </a:rPr>
              <a:t>/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Дети России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(линия психологической помощи)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  <a:hlinkClick r:id="rId6"/>
              </a:rPr>
              <a:t>http://detionline.com/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F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8596" y="500042"/>
            <a:ext cx="8286808" cy="5857916"/>
          </a:xfrm>
          <a:prstGeom prst="roundRect">
            <a:avLst/>
          </a:prstGeom>
          <a:solidFill>
            <a:schemeClr val="bg1"/>
          </a:solidFill>
          <a:ln>
            <a:solidFill>
              <a:srgbClr val="ECF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4900618" cy="1143000"/>
          </a:xfrm>
        </p:spPr>
        <p:txBody>
          <a:bodyPr>
            <a:normAutofit/>
          </a:bodyPr>
          <a:lstStyle/>
          <a:p>
            <a:r>
              <a:rPr b="1" dirty="0" lang="en-US" smtClean="0" sz="2800">
                <a:solidFill>
                  <a:schemeClr val="accent5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https://telefon-doveria.ru/</a:t>
            </a:r>
            <a:endParaRPr b="1" dirty="0" lang="ru-RU" sz="2800">
              <a:solidFill>
                <a:schemeClr val="accent5">
                  <a:lumMod val="50000"/>
                </a:schemeClr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714620"/>
            <a:ext cx="3929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mtClean="0" sz="2000">
                <a:solidFill>
                  <a:schemeClr val="accent5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https://vk.com/tel88002000122</a:t>
            </a:r>
            <a:endParaRPr b="1" dirty="0" lang="ru-RU" sz="2000">
              <a:solidFill>
                <a:schemeClr val="accent5">
                  <a:lumMod val="50000"/>
                </a:schemeClr>
              </a:solidFill>
              <a:latin charset="0" pitchFamily="34" typeface="Arial"/>
              <a:cs charset="0" pitchFamily="34" typeface="Arial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 b="108" l="12" r="6" t="85"/>
          <a:stretch>
            <a:fillRect/>
          </a:stretch>
        </p:blipFill>
        <p:spPr bwMode="auto">
          <a:xfrm>
            <a:off x="428596" y="1357298"/>
            <a:ext cx="43577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 b="100" l="88" r="60" t="23"/>
          <a:stretch>
            <a:fillRect/>
          </a:stretch>
        </p:blipFill>
        <p:spPr bwMode="auto">
          <a:xfrm>
            <a:off x="3500430" y="3214686"/>
            <a:ext cx="4888092" cy="285752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57752" y="1000108"/>
            <a:ext cx="3500462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ru-RU" smtClean="0"/>
              <a:t>Можно получить </a:t>
            </a:r>
            <a:r>
              <a:rPr dirty="0" err="1" lang="ru-RU" smtClean="0"/>
              <a:t>онлайн</a:t>
            </a:r>
            <a:r>
              <a:rPr dirty="0" lang="ru-RU" smtClean="0"/>
              <a:t> консультацию при общении</a:t>
            </a:r>
          </a:p>
          <a:p>
            <a:pPr algn="r"/>
            <a:r>
              <a:rPr dirty="0" lang="ru-RU" smtClean="0"/>
              <a:t>с консультантом-психологом </a:t>
            </a:r>
          </a:p>
          <a:p>
            <a:pPr algn="r"/>
            <a:r>
              <a:rPr dirty="0" lang="ru-RU" smtClean="0"/>
              <a:t>в чате </a:t>
            </a:r>
            <a:endParaRPr dirty="0" lang="ru-RU"/>
          </a:p>
        </p:txBody>
      </p:sp>
      <p:sp>
        <p:nvSpPr>
          <p:cNvPr id="12" name="TextBox 11"/>
          <p:cNvSpPr txBox="1"/>
          <p:nvPr/>
        </p:nvSpPr>
        <p:spPr>
          <a:xfrm>
            <a:off x="571472" y="4214818"/>
            <a:ext cx="3143272" cy="19389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err="1" lang="ru-RU" smtClean="0" sz="2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Онлайн-помощь</a:t>
            </a:r>
            <a:r>
              <a:rPr b="1" dirty="0" lang="ru-RU" smtClean="0" sz="2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 детям и подросткам</a:t>
            </a:r>
          </a:p>
          <a:p>
            <a:r>
              <a:rPr b="1" dirty="0" lang="ru-RU" smtClean="0" sz="2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Телефон доверия</a:t>
            </a:r>
          </a:p>
          <a:p>
            <a:r>
              <a:rPr b="1" dirty="0" lang="ru-RU" smtClean="0" sz="2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 8-800-2000-122</a:t>
            </a:r>
            <a:endParaRPr b="1" dirty="0" lang="ru-RU" sz="24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b="1" dirty="0" err="1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ПомощьРядом.РФ</a:t>
            </a:r>
            <a:r>
              <a:rPr dirty="0" lang="ru-RU" smtClean="0">
                <a:latin charset="0" pitchFamily="34" typeface="Arial"/>
                <a:cs charset="0" pitchFamily="34" typeface="Arial"/>
              </a:rPr>
              <a:t/>
            </a:r>
            <a:br>
              <a:rPr dirty="0" lang="ru-RU" smtClean="0">
                <a:latin charset="0" pitchFamily="34" typeface="Arial"/>
                <a:cs charset="0" pitchFamily="34" typeface="Arial"/>
              </a:rPr>
            </a:br>
            <a:r>
              <a:rPr dirty="0" lang="en-US" smtClean="0">
                <a:latin charset="0" pitchFamily="34" typeface="Arial"/>
                <a:cs charset="0" pitchFamily="34" typeface="Arial"/>
              </a:rPr>
              <a:t> https://pomoschryadom.ru/</a:t>
            </a:r>
            <a:endParaRPr dirty="0" lang="ru-RU">
              <a:latin charset="0" pitchFamily="34" typeface="Arial"/>
              <a:cs charset="0" pitchFamily="34" typeface="Arial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b="15" l="8" r="41" t="14"/>
          <a:stretch>
            <a:fillRect/>
          </a:stretch>
        </p:blipFill>
        <p:spPr bwMode="auto">
          <a:xfrm>
            <a:off x="642910" y="1785926"/>
            <a:ext cx="7786742" cy="45720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 lang="ru-RU" smtClean="0"/>
              <a:t/>
            </a:r>
            <a:br>
              <a:rPr dirty="0" lang="ru-RU" smtClean="0"/>
            </a:br>
            <a:r>
              <a:rPr dirty="0" lang="en-US" smtClean="0" sz="4900">
                <a:latin charset="0" pitchFamily="34" typeface="Arial"/>
                <a:cs charset="0" pitchFamily="34" typeface="Arial"/>
              </a:rPr>
              <a:t>https://www.ya-roditel.ru/</a:t>
            </a:r>
            <a:r>
              <a:rPr dirty="0" lang="ru-RU" smtClean="0" sz="4900">
                <a:latin charset="0" pitchFamily="34" typeface="Arial"/>
                <a:cs charset="0" pitchFamily="34" typeface="Arial"/>
              </a:rPr>
              <a:t/>
            </a:r>
            <a:br>
              <a:rPr dirty="0" lang="ru-RU" smtClean="0" sz="4900">
                <a:latin charset="0" pitchFamily="34" typeface="Arial"/>
                <a:cs charset="0" pitchFamily="34" typeface="Arial"/>
              </a:rPr>
            </a:br>
            <a:endParaRPr dirty="0" lang="ru-RU" sz="49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b="13" l="29" r="23" t="33"/>
          <a:stretch>
            <a:fillRect/>
          </a:stretch>
        </p:blipFill>
        <p:spPr bwMode="auto">
          <a:xfrm>
            <a:off x="428596" y="1857364"/>
            <a:ext cx="4786346" cy="3500462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1736" y="285728"/>
            <a:ext cx="4143404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Я - РОДИТЕЛЬ</a:t>
            </a:r>
            <a:endParaRPr b="1" dirty="0" lang="ru-RU" sz="40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2285992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dirty="0" lang="ru-RU" smtClean="0" sz="2000">
                <a:solidFill>
                  <a:prstClr val="black"/>
                </a:solidFill>
                <a:latin charset="0" pitchFamily="34" typeface="Arial"/>
                <a:ea typeface="+mj-ea"/>
                <a:cs charset="0" pitchFamily="34" typeface="Arial"/>
              </a:rPr>
              <a:t>Сайт для детей </a:t>
            </a:r>
          </a:p>
          <a:p>
            <a:pPr algn="r"/>
            <a:r>
              <a:rPr dirty="0" lang="ru-RU" smtClean="0" sz="2000">
                <a:solidFill>
                  <a:prstClr val="black"/>
                </a:solidFill>
                <a:latin charset="0" pitchFamily="34" typeface="Arial"/>
                <a:ea typeface="+mj-ea"/>
                <a:cs charset="0" pitchFamily="34" typeface="Arial"/>
              </a:rPr>
              <a:t>и родителей</a:t>
            </a:r>
            <a:endParaRPr dirty="0" lang="ru-RU" sz="20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b="70" l="42" r="87" t="9"/>
          <a:stretch>
            <a:fillRect/>
          </a:stretch>
        </p:blipFill>
        <p:spPr bwMode="auto">
          <a:xfrm>
            <a:off x="4572000" y="3143248"/>
            <a:ext cx="4143404" cy="3286148"/>
          </a:xfrm>
          <a:prstGeom prst="round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МыРядом.онлайн</a:t>
            </a:r>
            <a:r>
              <a:rPr dirty="0" lang="ru-RU" smtClean="0">
                <a:latin charset="0" pitchFamily="34" typeface="Arial"/>
                <a:cs charset="0" pitchFamily="34" typeface="Arial"/>
              </a:rPr>
              <a:t/>
            </a:r>
            <a:br>
              <a:rPr dirty="0" lang="ru-RU" smtClean="0">
                <a:latin charset="0" pitchFamily="34" typeface="Arial"/>
                <a:cs charset="0" pitchFamily="34" typeface="Arial"/>
              </a:rPr>
            </a:br>
            <a:r>
              <a:rPr dirty="0" lang="en-US" smtClean="0">
                <a:latin charset="0" pitchFamily="34" typeface="Arial"/>
                <a:cs charset="0" pitchFamily="34" typeface="Arial"/>
              </a:rPr>
              <a:t>https://</a:t>
            </a:r>
            <a:r>
              <a:rPr dirty="0" err="1" lang="ru-RU" smtClean="0">
                <a:latin charset="0" pitchFamily="34" typeface="Arial"/>
                <a:cs charset="0" pitchFamily="34" typeface="Arial"/>
              </a:rPr>
              <a:t>мырядом.онлайн</a:t>
            </a:r>
            <a:r>
              <a:rPr dirty="0" lang="ru-RU" smtClean="0">
                <a:latin charset="0" pitchFamily="34" typeface="Arial"/>
                <a:cs charset="0" pitchFamily="34" typeface="Arial"/>
              </a:rPr>
              <a:t>/</a:t>
            </a:r>
            <a:endParaRPr dirty="0" lang="ru-RU">
              <a:latin charset="0" pitchFamily="34" typeface="Arial"/>
              <a:cs charset="0" pitchFamily="34" typeface="Arial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b="15" l="8" r="44" t="14"/>
          <a:stretch>
            <a:fillRect/>
          </a:stretch>
        </p:blipFill>
        <p:spPr bwMode="auto">
          <a:xfrm>
            <a:off x="785786" y="1857364"/>
            <a:ext cx="7715304" cy="43577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F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357166"/>
            <a:ext cx="8215370" cy="62865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C:\Users\User\Desktop\istockphoto-1248667792-612x612.jpg" id="4" name="Содержимое 3"/>
          <p:cNvPicPr>
            <a:picLocks/>
          </p:cNvPicPr>
          <p:nvPr/>
        </p:nvPicPr>
        <p:blipFill>
          <a:blip r:embed="rId2"/>
          <a:srcRect b="179" t="403"/>
          <a:stretch>
            <a:fillRect/>
          </a:stretch>
        </p:blipFill>
        <p:spPr bwMode="auto">
          <a:xfrm>
            <a:off x="857224" y="3786190"/>
            <a:ext cx="7715304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868478"/>
          </a:xfrm>
        </p:spPr>
        <p:txBody>
          <a:bodyPr>
            <a:normAutofit/>
          </a:bodyPr>
          <a:lstStyle/>
          <a:p>
            <a:r>
              <a:rPr dirty="0" lang="ru-RU" smtClean="0" sz="32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КАКИЕ СУЩЕСТВУЮТ ВИДЫ ПСИХОЛОГО-ПЕДАГОГИЧЕСКОЙ ПОМОЩИ</a:t>
            </a:r>
            <a:endParaRPr dirty="0" lang="ru-RU" sz="32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00240"/>
            <a:ext cx="8015286" cy="3554419"/>
          </a:xfrm>
        </p:spPr>
        <p:txBody>
          <a:bodyPr/>
          <a:lstStyle/>
          <a:p>
            <a:r>
              <a:rPr dirty="0" lang="ru-RU" smtClean="0" sz="2400">
                <a:latin charset="0" pitchFamily="34" typeface="Arial"/>
                <a:cs charset="0" pitchFamily="34" typeface="Arial"/>
              </a:rPr>
              <a:t>Психолого-педагогическая консультация</a:t>
            </a:r>
          </a:p>
          <a:p>
            <a:r>
              <a:rPr dirty="0" lang="ru-RU" smtClean="0" sz="2400">
                <a:latin charset="0" pitchFamily="34" typeface="Arial"/>
                <a:cs charset="0" pitchFamily="34" typeface="Arial"/>
              </a:rPr>
              <a:t>Диагностика</a:t>
            </a:r>
          </a:p>
          <a:p>
            <a:r>
              <a:rPr dirty="0" lang="ru-RU" smtClean="0" sz="2400">
                <a:latin charset="0" pitchFamily="34" typeface="Arial"/>
                <a:cs charset="0" pitchFamily="34" typeface="Arial"/>
              </a:rPr>
              <a:t>Коррекционно-развивающее занятие</a:t>
            </a:r>
          </a:p>
          <a:p>
            <a:r>
              <a:rPr dirty="0" lang="ru-RU" smtClean="0" sz="2400">
                <a:latin charset="0" pitchFamily="34" typeface="Arial"/>
                <a:cs charset="0" pitchFamily="34" typeface="Arial"/>
              </a:rPr>
              <a:t>Групповые занятия, </a:t>
            </a:r>
            <a:r>
              <a:rPr dirty="0" lang="ru-RU" smtClean="0" sz="2400">
                <a:latin charset="0" pitchFamily="34" typeface="Arial"/>
                <a:cs charset="0" pitchFamily="34" typeface="Arial"/>
              </a:rPr>
              <a:t>тренинги</a:t>
            </a:r>
          </a:p>
          <a:p>
            <a:r>
              <a:rPr dirty="0" lang="ru-RU" smtClean="0" sz="2400">
                <a:latin charset="0" pitchFamily="34" typeface="Arial"/>
                <a:cs charset="0" pitchFamily="34" typeface="Arial"/>
              </a:rPr>
              <a:t>Экстренная психологическая помощь</a:t>
            </a:r>
            <a:endParaRPr dirty="0" lang="ru-RU" smtClean="0" sz="2400">
              <a:latin charset="0" pitchFamily="34" typeface="Arial"/>
              <a:cs charset="0" pitchFamily="34" typeface="Arial"/>
            </a:endParaRPr>
          </a:p>
          <a:p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 lang="ru-RU" smtClean="0"/>
              <a:t/>
            </a:r>
            <a:br>
              <a:rPr dirty="0" lang="ru-RU" smtClean="0"/>
            </a:br>
            <a:r>
              <a:rPr b="1" dirty="0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Дети России </a:t>
            </a:r>
            <a:r>
              <a:rPr b="1" dirty="0" err="1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онлайн</a:t>
            </a:r>
            <a:r>
              <a:rPr dirty="0" lang="ru-RU" smtClean="0">
                <a:latin charset="0" pitchFamily="34" typeface="Arial"/>
                <a:cs charset="0" pitchFamily="34" typeface="Arial"/>
              </a:rPr>
              <a:t/>
            </a:r>
            <a:br>
              <a:rPr dirty="0" lang="ru-RU" smtClean="0">
                <a:latin charset="0" pitchFamily="34" typeface="Arial"/>
                <a:cs charset="0" pitchFamily="34" typeface="Arial"/>
              </a:rPr>
            </a:br>
            <a:r>
              <a:rPr dirty="0" lang="ru-RU" smtClean="0">
                <a:latin charset="0" pitchFamily="34" typeface="Arial"/>
                <a:cs charset="0" pitchFamily="34" typeface="Arial"/>
              </a:rPr>
              <a:t>http://detionline.com/</a:t>
            </a:r>
            <a:br>
              <a:rPr dirty="0" lang="ru-RU" smtClean="0">
                <a:latin charset="0" pitchFamily="34" typeface="Arial"/>
                <a:cs charset="0" pitchFamily="34" typeface="Arial"/>
              </a:rPr>
            </a:br>
            <a:endParaRPr dirty="0" lang="ru-RU">
              <a:latin charset="0" pitchFamily="34" typeface="Arial"/>
              <a:cs charset="0" pitchFamily="34" typeface="Arial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b="15" l="26" t="14"/>
          <a:stretch>
            <a:fillRect/>
          </a:stretch>
        </p:blipFill>
        <p:spPr bwMode="auto">
          <a:xfrm>
            <a:off x="1214414" y="2143116"/>
            <a:ext cx="7000924" cy="4143404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225536"/>
          </a:xfrm>
        </p:spPr>
        <p:txBody>
          <a:bodyPr>
            <a:normAutofit/>
          </a:bodyPr>
          <a:lstStyle/>
          <a:p>
            <a:r>
              <a:rPr b="1" dirty="0" lang="ru-RU" smtClean="0" sz="32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Навигатор для современных родителей</a:t>
            </a:r>
            <a:r>
              <a:rPr dirty="0" lang="ru-RU" smtClean="0" sz="3200">
                <a:latin charset="0" pitchFamily="34" typeface="Arial"/>
                <a:cs charset="0" pitchFamily="34" typeface="Arial"/>
              </a:rPr>
              <a:t/>
            </a:r>
            <a:br>
              <a:rPr dirty="0" lang="ru-RU" smtClean="0" sz="3200">
                <a:latin charset="0" pitchFamily="34" typeface="Arial"/>
                <a:cs charset="0" pitchFamily="34" typeface="Arial"/>
              </a:rPr>
            </a:br>
            <a:r>
              <a:rPr dirty="0" lang="ru-RU" smtClean="0" sz="3200">
                <a:latin charset="0" pitchFamily="34" typeface="Arial"/>
                <a:cs charset="0" pitchFamily="34" typeface="Arial"/>
              </a:rPr>
              <a:t>https://растимдетей.рф/</a:t>
            </a:r>
            <a:endParaRPr dirty="0" lang="ru-RU" sz="3200">
              <a:latin charset="0" pitchFamily="34" typeface="Arial"/>
              <a:cs charset="0" pitchFamily="34" typeface="Arial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b="52" l="54" r="46" t="78"/>
          <a:stretch>
            <a:fillRect/>
          </a:stretch>
        </p:blipFill>
        <p:spPr bwMode="auto">
          <a:xfrm>
            <a:off x="457200" y="1747199"/>
            <a:ext cx="8229600" cy="4396445"/>
          </a:xfrm>
          <a:prstGeom prst="roundRect">
            <a:avLst/>
          </a:prstGeom>
          <a:noFill/>
          <a:ln w="9525">
            <a:solidFill>
              <a:srgbClr val="E0F5A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Бытьродителем.РФ</a:t>
            </a:r>
            <a:endParaRPr dirty="0" lang="ru-RU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b="98" l="24" r="52" t="33"/>
          <a:stretch>
            <a:fillRect/>
          </a:stretch>
        </p:blipFill>
        <p:spPr bwMode="auto">
          <a:xfrm>
            <a:off x="714348" y="1571612"/>
            <a:ext cx="6143668" cy="39290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b="60" l="243" r="143" t="34"/>
          <a:stretch>
            <a:fillRect/>
          </a:stretch>
        </p:blipFill>
        <p:spPr bwMode="auto">
          <a:xfrm>
            <a:off x="6143636" y="3143248"/>
            <a:ext cx="25003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00124"/>
          </a:xfrm>
        </p:spPr>
        <p:txBody>
          <a:bodyPr>
            <a:noAutofit/>
          </a:bodyPr>
          <a:lstStyle/>
          <a:p>
            <a:r>
              <a:rPr dirty="0" lang="ru-RU" smtClean="0">
                <a:latin charset="0" pitchFamily="34" typeface="Arial"/>
                <a:cs charset="0" pitchFamily="34" typeface="Arial"/>
              </a:rPr>
              <a:t/>
            </a:r>
            <a:br>
              <a:rPr dirty="0" lang="ru-RU" smtClean="0">
                <a:latin charset="0" pitchFamily="34" typeface="Arial"/>
                <a:cs charset="0" pitchFamily="34" typeface="Arial"/>
              </a:rPr>
            </a:br>
            <a:r>
              <a:rPr dirty="0" lang="en-US" smtClean="0">
                <a:latin charset="0" pitchFamily="34" typeface="Arial"/>
                <a:cs charset="0" pitchFamily="34" typeface="Arial"/>
              </a:rPr>
              <a:t>https://fcprc.ru/</a:t>
            </a:r>
            <a:r>
              <a:rPr dirty="0" lang="ru-RU" smtClean="0" sz="3200">
                <a:latin charset="0" pitchFamily="34" typeface="Arial"/>
                <a:cs charset="0" pitchFamily="34" typeface="Arial"/>
              </a:rPr>
              <a:t/>
            </a:r>
            <a:br>
              <a:rPr dirty="0" lang="ru-RU" smtClean="0" sz="3200">
                <a:latin charset="0" pitchFamily="34" typeface="Arial"/>
                <a:cs charset="0" pitchFamily="34" typeface="Arial"/>
              </a:rPr>
            </a:br>
            <a:endParaRPr dirty="0" lang="ru-RU" sz="2400">
              <a:latin charset="0" pitchFamily="34" typeface="Arial"/>
              <a:cs charset="0" pitchFamily="34"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14290"/>
            <a:ext cx="8715404" cy="65883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b="1" dirty="0" lang="ru-RU" smtClean="0" sz="28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ЦЕНТР ЗАЩИТЫ ПРАВ И ИНТЕРЕСОВ ДЕТЕЙ</a:t>
            </a:r>
            <a:endParaRPr b="1" dirty="0" lang="ru-RU" sz="28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/>
          <a:srcRect b="52" l="19" r="73" t="32"/>
          <a:stretch>
            <a:fillRect/>
          </a:stretch>
        </p:blipFill>
        <p:spPr bwMode="auto">
          <a:xfrm>
            <a:off x="1428728" y="1928802"/>
            <a:ext cx="6095370" cy="45259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596" y="428604"/>
            <a:ext cx="8286808" cy="60007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КТО ОКАЗЫВАЕТ ПСИХОЛОГО-ПЕДАГОГИЧЕСКУЮ ПОМОЩЬ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Школьный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педагог-психолог, социальный педагог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Педагог-психолог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социальный педагог учреждения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дополнительного образования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Специалисты центра психолого-педагогической, медицинской и социальной помощи (ЦППМСП)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Консультант службы детского телефона доверия (ДТД)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Консультант службы «Компетентный родитель»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Психологи специализированных учреждений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F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4282" y="285728"/>
            <a:ext cx="8643998" cy="6357982"/>
          </a:xfrm>
          <a:prstGeom prst="roundRect">
            <a:avLst/>
          </a:prstGeom>
          <a:solidFill>
            <a:schemeClr val="bg1"/>
          </a:solidFill>
          <a:ln>
            <a:solidFill>
              <a:srgbClr val="ECF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3643314"/>
            <a:ext cx="4572032" cy="2714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143140"/>
          </a:xfrm>
        </p:spPr>
        <p:txBody>
          <a:bodyPr>
            <a:normAutofit/>
          </a:bodyPr>
          <a:lstStyle/>
          <a:p>
            <a:r>
              <a:rPr dirty="0" lang="ru-RU" smtClean="0" sz="32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В КАКОЙ ФОРМЕ МОЖНО ПОЛУЧИТЬ БЕСПЛАТНУЮ ПРОФЕССИОНАЛЬНУЮ ПСИХОЛОГО-ПЕДАГОГИЧЕСКУЮ ПОМОЩЬ</a:t>
            </a:r>
            <a:endParaRPr dirty="0" lang="ru-RU" sz="32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496"/>
            <a:ext cx="7686700" cy="326866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b="1" dirty="0" err="1" lang="ru-RU" smtClean="0" sz="2400">
                <a:latin charset="0" pitchFamily="34" typeface="Arial"/>
                <a:cs charset="0" pitchFamily="34" typeface="Arial"/>
              </a:rPr>
              <a:t>Очно</a:t>
            </a:r>
            <a:r>
              <a:rPr b="1" dirty="0" lang="ru-RU" smtClean="0" sz="2400">
                <a:latin charset="0" pitchFamily="34" typeface="Arial"/>
                <a:cs charset="0" pitchFamily="34" typeface="Arial"/>
              </a:rPr>
              <a:t>            Дистанционно          Самостоятельно</a:t>
            </a:r>
          </a:p>
          <a:p>
            <a:endParaRPr dirty="0" lang="ru-RU" smtClean="0"/>
          </a:p>
          <a:p>
            <a:endParaRPr dirty="0" lang="ru-RU"/>
          </a:p>
        </p:txBody>
      </p:sp>
      <p:pic>
        <p:nvPicPr>
          <p:cNvPr descr="https://static.tildacdn.com/tild6138-6637-4137-b930-633165363132/sad-woman-counseling.png" id="4" name="Содержимое 3"/>
          <p:cNvPicPr>
            <a:picLocks/>
          </p:cNvPicPr>
          <p:nvPr/>
        </p:nvPicPr>
        <p:blipFill>
          <a:blip r:embed="rId2"/>
          <a:srcRect r="32"/>
          <a:stretch>
            <a:fillRect/>
          </a:stretch>
        </p:blipFill>
        <p:spPr bwMode="auto">
          <a:xfrm>
            <a:off x="4643439" y="3571876"/>
            <a:ext cx="4143404" cy="290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https://www.psihiatr-moskva.ru/img/kosultaciya.jpg" id="6" name="Содержимое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4643470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F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8596" y="428604"/>
            <a:ext cx="8358246" cy="6072230"/>
          </a:xfrm>
          <a:prstGeom prst="roundRect">
            <a:avLst/>
          </a:prstGeom>
          <a:solidFill>
            <a:schemeClr val="bg1"/>
          </a:solidFill>
          <a:ln>
            <a:solidFill>
              <a:srgbClr val="ECF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3929066"/>
            <a:ext cx="3429024" cy="2428892"/>
          </a:xfrm>
          <a:prstGeom prst="roundRect">
            <a:avLst/>
          </a:prstGeom>
          <a:solidFill>
            <a:srgbClr val="9393C7"/>
          </a:solidFill>
          <a:ln>
            <a:solidFill>
              <a:srgbClr val="939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9190" y="3929066"/>
            <a:ext cx="3571900" cy="2357454"/>
          </a:xfrm>
          <a:prstGeom prst="roundRect">
            <a:avLst/>
          </a:prstGeom>
          <a:solidFill>
            <a:srgbClr val="9393C7"/>
          </a:solidFill>
          <a:ln>
            <a:solidFill>
              <a:srgbClr val="939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dirty="0" lang="ru-RU" smtClean="0" sz="32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КАК ПОПАСТЬ НА КОНСУЛЬТАЦИЮ</a:t>
            </a:r>
            <a:endParaRPr dirty="0" lang="ru-RU" sz="32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2687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dirty="0" lang="ru-RU" smtClean="0" sz="2400">
                <a:latin charset="0" pitchFamily="34" typeface="Arial"/>
                <a:cs charset="0" pitchFamily="34" typeface="Arial"/>
              </a:rPr>
              <a:t>Запись по телефону</a:t>
            </a:r>
          </a:p>
          <a:p>
            <a:pPr>
              <a:lnSpc>
                <a:spcPct val="150000"/>
              </a:lnSpc>
            </a:pPr>
            <a:r>
              <a:rPr dirty="0" lang="ru-RU" smtClean="0" sz="2400">
                <a:latin charset="0" pitchFamily="34" typeface="Arial"/>
                <a:cs charset="0" pitchFamily="34" typeface="Arial"/>
              </a:rPr>
              <a:t>Запись по электронной почте</a:t>
            </a:r>
          </a:p>
          <a:p>
            <a:pPr>
              <a:lnSpc>
                <a:spcPct val="150000"/>
              </a:lnSpc>
            </a:pPr>
            <a:r>
              <a:rPr dirty="0" lang="ru-RU" smtClean="0" sz="2400">
                <a:latin charset="0" pitchFamily="34" typeface="Arial"/>
                <a:cs charset="0" pitchFamily="34" typeface="Arial"/>
              </a:rPr>
              <a:t>Обратиться лично</a:t>
            </a:r>
            <a:endParaRPr dirty="0" lang="ru-RU" sz="2400">
              <a:latin charset="0" pitchFamily="34" typeface="Arial"/>
              <a:cs charset="0" pitchFamily="34" typeface="Arial"/>
            </a:endParaRPr>
          </a:p>
        </p:txBody>
      </p:sp>
      <p:pic>
        <p:nvPicPr>
          <p:cNvPr descr="https://sunmag.me/wp-content/uploads/2018/08/sunmag-088-anons.png" id="4" name="Содержимое 3"/>
          <p:cNvPicPr>
            <a:picLocks/>
          </p:cNvPicPr>
          <p:nvPr/>
        </p:nvPicPr>
        <p:blipFill>
          <a:blip r:embed="rId2"/>
          <a:srcRect b="119" l="163" r="82" t="195"/>
          <a:stretch>
            <a:fillRect/>
          </a:stretch>
        </p:blipFill>
        <p:spPr bwMode="auto">
          <a:xfrm>
            <a:off x="5072066" y="4071942"/>
            <a:ext cx="328614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00504"/>
            <a:ext cx="321471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Users\User\Desktop\a7c045464ccf7fb5f03a08ccf0364d8a.jpeg"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643050"/>
            <a:ext cx="328614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F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596" y="428604"/>
            <a:ext cx="8286808" cy="6072230"/>
          </a:xfrm>
          <a:prstGeom prst="roundRect">
            <a:avLst/>
          </a:prstGeom>
          <a:solidFill>
            <a:schemeClr val="bg1"/>
          </a:solidFill>
          <a:ln>
            <a:solidFill>
              <a:srgbClr val="ECF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511288"/>
          </a:xfrm>
        </p:spPr>
        <p:txBody>
          <a:bodyPr>
            <a:normAutofit fontScale="90000"/>
          </a:bodyPr>
          <a:lstStyle/>
          <a:p>
            <a:r>
              <a:rPr b="1" dirty="0" lang="ru-RU" smtClean="0" sz="27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/>
            </a:r>
            <a:br>
              <a:rPr b="1" dirty="0" lang="ru-RU" smtClean="0" sz="27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mtClean="0" sz="27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Государственное автономное учреждение</a:t>
            </a:r>
            <a:br>
              <a:rPr b="1" dirty="0" lang="ru-RU" smtClean="0" sz="27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mtClean="0" sz="27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«Центр психолого-педагогической, медицинской </a:t>
            </a:r>
            <a:br>
              <a:rPr b="1" dirty="0" lang="ru-RU" smtClean="0" sz="27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mtClean="0" sz="27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и социальной помощи» Брянской области</a:t>
            </a:r>
            <a:br>
              <a:rPr b="1" dirty="0" lang="ru-RU" smtClean="0" sz="27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mtClean="0" sz="27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(ГАУ «ЦППМСП»)</a:t>
            </a:r>
            <a:r>
              <a:rPr dirty="0" lang="ru-RU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dirty="0" lang="ru-RU" smtClean="0">
                <a:solidFill>
                  <a:schemeClr val="accent5">
                    <a:lumMod val="50000"/>
                  </a:schemeClr>
                </a:solidFill>
              </a:rPr>
            </a:br>
            <a:endParaRPr dirty="0"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115328" cy="3840171"/>
          </a:xfrm>
          <a:noFill/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dirty="0" lang="ru-RU" smtClean="0" sz="2400">
                <a:latin charset="0" pitchFamily="34" typeface="Arial"/>
                <a:cs charset="0" pitchFamily="34" typeface="Arial"/>
              </a:rPr>
              <a:t>Наш адрес:</a:t>
            </a:r>
          </a:p>
          <a:p>
            <a:pPr>
              <a:buNone/>
            </a:pPr>
            <a:r>
              <a:rPr dirty="0" lang="ru-RU" smtClean="0" sz="2400">
                <a:latin charset="0" pitchFamily="34" typeface="Arial"/>
                <a:cs charset="0" pitchFamily="34" typeface="Arial"/>
              </a:rPr>
              <a:t>241050, г. Брянск, ул. Октябрьская, 18, офис 3</a:t>
            </a:r>
          </a:p>
          <a:p>
            <a:pPr>
              <a:buNone/>
            </a:pPr>
            <a:endParaRPr dirty="0" lang="ru-RU" smtClean="0" sz="2400">
              <a:latin charset="0" pitchFamily="34" typeface="Arial"/>
              <a:cs charset="0" pitchFamily="34" typeface="Arial"/>
            </a:endParaRPr>
          </a:p>
          <a:p>
            <a:pPr>
              <a:buNone/>
            </a:pPr>
            <a:r>
              <a:rPr dirty="0" lang="ru-RU" smtClean="0" sz="2400">
                <a:latin charset="0" pitchFamily="34" typeface="Arial"/>
                <a:cs charset="0" pitchFamily="34" typeface="Arial"/>
              </a:rPr>
              <a:t>Телефон: </a:t>
            </a:r>
            <a:r>
              <a:rPr dirty="0" lang="ru-RU" smtClean="0" sz="2400">
                <a:solidFill>
                  <a:srgbClr val="0000FF"/>
                </a:solidFill>
                <a:latin charset="0" pitchFamily="34" typeface="Arial"/>
                <a:cs charset="0" pitchFamily="34" typeface="Arial"/>
              </a:rPr>
              <a:t>8(4832)64-88-71</a:t>
            </a:r>
          </a:p>
          <a:p>
            <a:pPr>
              <a:buNone/>
            </a:pPr>
            <a:endParaRPr dirty="0" lang="ru-RU" smtClean="0" sz="2400">
              <a:latin charset="0" pitchFamily="34" typeface="Arial"/>
              <a:cs charset="0" pitchFamily="34" typeface="Arial"/>
            </a:endParaRPr>
          </a:p>
          <a:p>
            <a:pPr>
              <a:buNone/>
            </a:pPr>
            <a:r>
              <a:rPr dirty="0" lang="en-US" smtClean="0" sz="2400">
                <a:latin charset="0" pitchFamily="34" typeface="Arial"/>
                <a:cs charset="0" pitchFamily="34" typeface="Arial"/>
              </a:rPr>
              <a:t>E-mail: </a:t>
            </a:r>
            <a:endParaRPr dirty="0" lang="ru-RU" smtClean="0" sz="2400">
              <a:latin charset="0" pitchFamily="34" typeface="Arial"/>
              <a:cs charset="0" pitchFamily="34" typeface="Arial"/>
            </a:endParaRPr>
          </a:p>
          <a:p>
            <a:pPr>
              <a:buNone/>
            </a:pPr>
            <a:r>
              <a:rPr dirty="0" lang="en-US" smtClean="0" sz="2400">
                <a:latin charset="0" pitchFamily="34" typeface="Arial"/>
                <a:cs charset="0" pitchFamily="34" typeface="Arial"/>
                <a:hlinkClick r:id="rId2"/>
              </a:rPr>
              <a:t>psycholog-center@yandex.ru</a:t>
            </a:r>
            <a:endParaRPr dirty="0" lang="ru-RU" smtClean="0" sz="2400">
              <a:latin charset="0" pitchFamily="34" typeface="Arial"/>
              <a:cs charset="0" pitchFamily="34" typeface="Arial"/>
            </a:endParaRPr>
          </a:p>
          <a:p>
            <a:pPr>
              <a:buNone/>
            </a:pPr>
            <a:endParaRPr dirty="0" lang="ru-RU" smtClean="0" sz="2400">
              <a:latin charset="0" pitchFamily="34" typeface="Arial"/>
              <a:cs charset="0" pitchFamily="34" typeface="Arial"/>
            </a:endParaRPr>
          </a:p>
          <a:p>
            <a:pPr>
              <a:buNone/>
            </a:pPr>
            <a:r>
              <a:rPr dirty="0" lang="ru-RU" smtClean="0" sz="2400">
                <a:latin charset="0" pitchFamily="34" typeface="Arial"/>
                <a:cs charset="0" pitchFamily="34" typeface="Arial"/>
              </a:rPr>
              <a:t>Адрес сайта : </a:t>
            </a:r>
          </a:p>
          <a:p>
            <a:pPr>
              <a:buNone/>
            </a:pPr>
            <a:r>
              <a:rPr dirty="0" err="1" lang="en-US" smtClean="0" sz="2400" u="sng">
                <a:latin charset="0" pitchFamily="34" typeface="Arial"/>
                <a:cs charset="0" pitchFamily="34" typeface="Arial"/>
                <a:hlinkClick r:id="rId3"/>
              </a:rPr>
              <a:t>brn</a:t>
            </a:r>
            <a:r>
              <a:rPr dirty="0" lang="ru-RU" smtClean="0" sz="2400" u="sng">
                <a:latin charset="0" pitchFamily="34" typeface="Arial"/>
                <a:cs charset="0" pitchFamily="34" typeface="Arial"/>
                <a:hlinkClick r:id="rId3"/>
              </a:rPr>
              <a:t>-</a:t>
            </a:r>
            <a:r>
              <a:rPr dirty="0" err="1" lang="en-US" smtClean="0" sz="2400" u="sng">
                <a:latin charset="0" pitchFamily="34" typeface="Arial"/>
                <a:cs charset="0" pitchFamily="34" typeface="Arial"/>
                <a:hlinkClick r:id="rId3"/>
              </a:rPr>
              <a:t>bocpss</a:t>
            </a:r>
            <a:r>
              <a:rPr dirty="0" lang="ru-RU" smtClean="0" sz="2400" u="sng">
                <a:latin charset="0" pitchFamily="34" typeface="Arial"/>
                <a:cs charset="0" pitchFamily="34" typeface="Arial"/>
                <a:hlinkClick r:id="rId3"/>
              </a:rPr>
              <a:t>.</a:t>
            </a:r>
            <a:r>
              <a:rPr dirty="0" err="1" lang="en-US" smtClean="0" sz="2400" u="sng">
                <a:latin charset="0" pitchFamily="34" typeface="Arial"/>
                <a:cs charset="0" pitchFamily="34" typeface="Arial"/>
                <a:hlinkClick r:id="rId3"/>
              </a:rPr>
              <a:t>sch</a:t>
            </a:r>
            <a:r>
              <a:rPr dirty="0" lang="ru-RU" smtClean="0" sz="2400" u="sng">
                <a:latin charset="0" pitchFamily="34" typeface="Arial"/>
                <a:cs charset="0" pitchFamily="34" typeface="Arial"/>
                <a:hlinkClick r:id="rId3"/>
              </a:rPr>
              <a:t>.</a:t>
            </a:r>
            <a:r>
              <a:rPr dirty="0" lang="en-US" smtClean="0" sz="2400" u="sng">
                <a:latin charset="0" pitchFamily="34" typeface="Arial"/>
                <a:cs charset="0" pitchFamily="34" typeface="Arial"/>
                <a:hlinkClick r:id="rId3"/>
              </a:rPr>
              <a:t>b</a:t>
            </a:r>
            <a:r>
              <a:rPr dirty="0" lang="ru-RU" smtClean="0" sz="2400" u="sng">
                <a:latin charset="0" pitchFamily="34" typeface="Arial"/>
                <a:cs charset="0" pitchFamily="34" typeface="Arial"/>
                <a:hlinkClick r:id="rId3"/>
              </a:rPr>
              <a:t>-</a:t>
            </a:r>
            <a:r>
              <a:rPr dirty="0" err="1" lang="en-US" smtClean="0" sz="2400" u="sng">
                <a:latin charset="0" pitchFamily="34" typeface="Arial"/>
                <a:cs charset="0" pitchFamily="34" typeface="Arial"/>
                <a:hlinkClick r:id="rId3"/>
              </a:rPr>
              <a:t>edu</a:t>
            </a:r>
            <a:r>
              <a:rPr dirty="0" lang="ru-RU" smtClean="0" sz="2400" u="sng">
                <a:latin charset="0" pitchFamily="34" typeface="Arial"/>
                <a:cs charset="0" pitchFamily="34" typeface="Arial"/>
                <a:hlinkClick r:id="rId3"/>
              </a:rPr>
              <a:t>.</a:t>
            </a:r>
            <a:r>
              <a:rPr dirty="0" err="1" lang="en-US" smtClean="0" sz="2400" u="sng">
                <a:latin charset="0" pitchFamily="34" typeface="Arial"/>
                <a:cs charset="0" pitchFamily="34" typeface="Arial"/>
                <a:hlinkClick r:id="rId3"/>
              </a:rPr>
              <a:t>ru</a:t>
            </a:r>
            <a:r>
              <a:rPr dirty="0" lang="ru-RU" smtClean="0" sz="2400">
                <a:latin charset="0" pitchFamily="34" typeface="Arial"/>
                <a:cs charset="0" pitchFamily="34" typeface="Arial"/>
              </a:rPr>
              <a:t> </a:t>
            </a:r>
          </a:p>
          <a:p>
            <a:pPr>
              <a:buNone/>
            </a:pPr>
            <a:endParaRPr dirty="0" lang="ru-RU">
              <a:latin charset="0" pitchFamily="34" typeface="Arial"/>
              <a:cs charset="0" pitchFamily="34" typeface="Arial"/>
            </a:endParaRPr>
          </a:p>
        </p:txBody>
      </p:sp>
      <p:pic>
        <p:nvPicPr>
          <p:cNvPr descr="C:\Users\User\Desktop\1650885301541.jpg" id="6" name="Рисунок 5"/>
          <p:cNvPicPr/>
          <p:nvPr/>
        </p:nvPicPr>
        <p:blipFill>
          <a:blip cstate="print" r:embed="rId4"/>
          <a:srcRect b="153" l="22" r="28"/>
          <a:stretch>
            <a:fillRect/>
          </a:stretch>
        </p:blipFill>
        <p:spPr bwMode="auto">
          <a:xfrm>
            <a:off x="4429124" y="3214686"/>
            <a:ext cx="4071966" cy="28575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F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596" y="428604"/>
            <a:ext cx="8286808" cy="6000792"/>
          </a:xfrm>
          <a:prstGeom prst="roundRect">
            <a:avLst/>
          </a:prstGeom>
          <a:solidFill>
            <a:schemeClr val="bg1"/>
          </a:solidFill>
          <a:ln>
            <a:solidFill>
              <a:srgbClr val="ECF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429684" cy="1143000"/>
          </a:xfrm>
        </p:spPr>
        <p:txBody>
          <a:bodyPr>
            <a:normAutofit fontScale="90000"/>
          </a:bodyPr>
          <a:lstStyle/>
          <a:p>
            <a:r>
              <a:rPr dirty="0" lang="ru-RU" smtClean="0" sz="28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ЦЕНТР ПСИХОЛОГО-ПЕДАГОГИЧЕСКОЙ, МЕДИЦИНСКОЙ И СОЦИАЛЬНОЙ ПОМОЩИ </a:t>
            </a:r>
            <a:br>
              <a:rPr dirty="0" lang="ru-RU" smtClean="0" sz="28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</a:br>
            <a:r>
              <a:rPr dirty="0" lang="ru-RU" smtClean="0" sz="28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БРЯНСКОЙ ОБЛАСТИ</a:t>
            </a:r>
            <a:br>
              <a:rPr dirty="0" lang="ru-RU" smtClean="0" sz="28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</a:br>
            <a:r>
              <a:rPr b="1" dirty="0" err="1" lang="en-US" smtClean="0" sz="3600" u="sng">
                <a:solidFill>
                  <a:srgbClr val="C00000"/>
                </a:solidFill>
                <a:latin charset="0" pitchFamily="34" typeface="Arial"/>
                <a:cs charset="0" pitchFamily="34" typeface="Arial"/>
                <a:hlinkClick r:id="rId2"/>
              </a:rPr>
              <a:t>brn</a:t>
            </a:r>
            <a:r>
              <a:rPr b="1" dirty="0" lang="ru-RU" smtClean="0" sz="3600" u="sng">
                <a:solidFill>
                  <a:srgbClr val="C00000"/>
                </a:solidFill>
                <a:latin charset="0" pitchFamily="34" typeface="Arial"/>
                <a:cs charset="0" pitchFamily="34" typeface="Arial"/>
                <a:hlinkClick r:id="rId2"/>
              </a:rPr>
              <a:t>-</a:t>
            </a:r>
            <a:r>
              <a:rPr b="1" dirty="0" err="1" lang="en-US" smtClean="0" sz="3600" u="sng">
                <a:solidFill>
                  <a:srgbClr val="C00000"/>
                </a:solidFill>
                <a:latin charset="0" pitchFamily="34" typeface="Arial"/>
                <a:cs charset="0" pitchFamily="34" typeface="Arial"/>
                <a:hlinkClick r:id="rId2"/>
              </a:rPr>
              <a:t>bocpss</a:t>
            </a:r>
            <a:r>
              <a:rPr b="1" dirty="0" lang="ru-RU" smtClean="0" sz="3600" u="sng">
                <a:solidFill>
                  <a:srgbClr val="C00000"/>
                </a:solidFill>
                <a:latin charset="0" pitchFamily="34" typeface="Arial"/>
                <a:cs charset="0" pitchFamily="34" typeface="Arial"/>
                <a:hlinkClick r:id="rId2"/>
              </a:rPr>
              <a:t>.</a:t>
            </a:r>
            <a:r>
              <a:rPr b="1" dirty="0" err="1" lang="en-US" smtClean="0" sz="3600" u="sng">
                <a:solidFill>
                  <a:srgbClr val="C00000"/>
                </a:solidFill>
                <a:latin charset="0" pitchFamily="34" typeface="Arial"/>
                <a:cs charset="0" pitchFamily="34" typeface="Arial"/>
                <a:hlinkClick r:id="rId2"/>
              </a:rPr>
              <a:t>sch</a:t>
            </a:r>
            <a:r>
              <a:rPr b="1" dirty="0" lang="ru-RU" smtClean="0" sz="3600" u="sng">
                <a:solidFill>
                  <a:srgbClr val="C00000"/>
                </a:solidFill>
                <a:latin charset="0" pitchFamily="34" typeface="Arial"/>
                <a:cs charset="0" pitchFamily="34" typeface="Arial"/>
                <a:hlinkClick r:id="rId2"/>
              </a:rPr>
              <a:t>.</a:t>
            </a:r>
            <a:r>
              <a:rPr b="1" dirty="0" lang="en-US" smtClean="0" sz="3600" u="sng">
                <a:solidFill>
                  <a:srgbClr val="C00000"/>
                </a:solidFill>
                <a:latin charset="0" pitchFamily="34" typeface="Arial"/>
                <a:cs charset="0" pitchFamily="34" typeface="Arial"/>
                <a:hlinkClick r:id="rId2"/>
              </a:rPr>
              <a:t>b</a:t>
            </a:r>
            <a:r>
              <a:rPr b="1" dirty="0" lang="ru-RU" smtClean="0" sz="3600" u="sng">
                <a:solidFill>
                  <a:srgbClr val="C00000"/>
                </a:solidFill>
                <a:latin charset="0" pitchFamily="34" typeface="Arial"/>
                <a:cs charset="0" pitchFamily="34" typeface="Arial"/>
                <a:hlinkClick r:id="rId2"/>
              </a:rPr>
              <a:t>-</a:t>
            </a:r>
            <a:r>
              <a:rPr b="1" dirty="0" err="1" lang="en-US" smtClean="0" sz="3600" u="sng">
                <a:solidFill>
                  <a:srgbClr val="C00000"/>
                </a:solidFill>
                <a:latin charset="0" pitchFamily="34" typeface="Arial"/>
                <a:cs charset="0" pitchFamily="34" typeface="Arial"/>
                <a:hlinkClick r:id="rId2"/>
              </a:rPr>
              <a:t>edu</a:t>
            </a:r>
            <a:r>
              <a:rPr b="1" dirty="0" lang="ru-RU" smtClean="0" sz="3600" u="sng">
                <a:solidFill>
                  <a:srgbClr val="C00000"/>
                </a:solidFill>
                <a:latin charset="0" pitchFamily="34" typeface="Arial"/>
                <a:cs charset="0" pitchFamily="34" typeface="Arial"/>
                <a:hlinkClick r:id="rId2"/>
              </a:rPr>
              <a:t>.</a:t>
            </a:r>
            <a:r>
              <a:rPr b="1" dirty="0" err="1" lang="en-US" smtClean="0" sz="3600" u="sng">
                <a:solidFill>
                  <a:srgbClr val="C00000"/>
                </a:solidFill>
                <a:latin charset="0" pitchFamily="34" typeface="Arial"/>
                <a:cs charset="0" pitchFamily="34" typeface="Arial"/>
                <a:hlinkClick r:id="rId2"/>
              </a:rPr>
              <a:t>ru</a:t>
            </a:r>
            <a:endParaRPr dirty="0" lang="ru-RU" sz="360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 b="94" l="25" r="-622"/>
          <a:stretch>
            <a:fillRect/>
          </a:stretch>
        </p:blipFill>
        <p:spPr bwMode="auto">
          <a:xfrm>
            <a:off x="1071538" y="2500306"/>
            <a:ext cx="7000924" cy="37147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cstate="print" r:embed="rId4"/>
          <a:srcRect b="80" l="218" r="26" t="114"/>
          <a:stretch>
            <a:fillRect/>
          </a:stretch>
        </p:blipFill>
        <p:spPr bwMode="auto">
          <a:xfrm>
            <a:off x="6786578" y="2214554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cstate="print" r:embed="rId5"/>
          <a:srcRect b="116" l="230" r="234" t="29"/>
          <a:stretch>
            <a:fillRect/>
          </a:stretch>
        </p:blipFill>
        <p:spPr bwMode="auto">
          <a:xfrm>
            <a:off x="500034" y="3214686"/>
            <a:ext cx="1633550" cy="258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428604"/>
            <a:ext cx="8572560" cy="5857916"/>
          </a:xfrm>
          <a:prstGeom prst="roundRect">
            <a:avLst/>
          </a:prstGeom>
          <a:solidFill>
            <a:schemeClr val="bg1"/>
          </a:solidFill>
          <a:ln>
            <a:solidFill>
              <a:srgbClr val="ECF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МУНИЦИПАЛЬНЫЕ ЦЕНТРЫ ПСИХОЛОГО-ПЕДАГОГИЧЕСКОЙ, МЕДИЦИНСКОЙ И СОЦИАЛЬНОЙ ПОМОЩИ БРЯНСКОЙ ОБЛАСТИ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4071966" cy="3857652"/>
          </a:xfrm>
          <a:solidFill>
            <a:srgbClr val="FFFFCC"/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п. Выгоничи	  8(48341) 2-10-00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г.  Дятьково	  8(48333) 3-21-63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п. Дубровка	  8(48332)91-33-84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г.  Злынка	  8(48358) 22-5-36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п. Климово	  8(48347) 2-24-05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п. Комаричи	  8 (48355) 9-65-06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г.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Клинцы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	  8(48336) 4-03-64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п.Локоть		  8 (48354) 9-11-89</a:t>
            </a:r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</a:pPr>
            <a:endParaRPr lang="ru-RU" dirty="0" smtClean="0"/>
          </a:p>
          <a:p>
            <a:pPr>
              <a:lnSpc>
                <a:spcPct val="170000"/>
              </a:lnSpc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2214554"/>
            <a:ext cx="4214842" cy="38318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пгт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Погар	8(48349) 2-31-83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г. Севск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	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8(48356) 9-76-33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г. Стародуб  	8(48348) 2-26-40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пгт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Суземка	8 (48353)2-29-10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г. Сельцо    	8(4832) 97-16-18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г. Трубчевск 	8(48352) 2-40-91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г. Мглин   	8(48339) 2-10-59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г. Унеча 	              8(48351) 2-68-93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с. Жирятино	8(48344) 3-02-77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F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57158" y="285728"/>
            <a:ext cx="8572560" cy="6357982"/>
          </a:xfrm>
          <a:prstGeom prst="roundRect">
            <a:avLst/>
          </a:prstGeom>
          <a:solidFill>
            <a:schemeClr val="bg1"/>
          </a:solidFill>
          <a:ln>
            <a:solidFill>
              <a:srgbClr val="ECF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https://image.shutterstock.com/image-illustration/worker-using-computer-collective-virtual-260nw-1759554275.jpg" id="4" name="Содержимое 3"/>
          <p:cNvPicPr>
            <a:picLocks/>
          </p:cNvPicPr>
          <p:nvPr/>
        </p:nvPicPr>
        <p:blipFill>
          <a:blip r:embed="rId2"/>
          <a:srcRect b="238" l="130"/>
          <a:stretch>
            <a:fillRect/>
          </a:stretch>
        </p:blipFill>
        <p:spPr bwMode="auto">
          <a:xfrm>
            <a:off x="357158" y="2928934"/>
            <a:ext cx="5143536" cy="361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868346"/>
          </a:xfrm>
        </p:spPr>
        <p:txBody>
          <a:bodyPr/>
          <a:lstStyle/>
          <a:p>
            <a:r>
              <a:rPr dirty="0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САМОСТОЯТЕЛЬНО</a:t>
            </a:r>
            <a:endParaRPr dirty="0" lang="ru-RU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2500329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50000"/>
              </a:lnSpc>
            </a:pPr>
            <a:r>
              <a:rPr dirty="0" lang="ru-RU" smtClean="0" sz="2200">
                <a:latin charset="0" pitchFamily="34" typeface="Arial"/>
                <a:cs charset="0" pitchFamily="34" typeface="Arial"/>
              </a:rPr>
              <a:t>Выступление психолога на родительском собрании</a:t>
            </a:r>
          </a:p>
          <a:p>
            <a:pPr algn="r">
              <a:lnSpc>
                <a:spcPct val="150000"/>
              </a:lnSpc>
            </a:pPr>
            <a:r>
              <a:rPr dirty="0" lang="ru-RU" smtClean="0" sz="2200">
                <a:latin charset="0" pitchFamily="34" typeface="Arial"/>
                <a:cs charset="0" pitchFamily="34" typeface="Arial"/>
              </a:rPr>
              <a:t>Буклеты, памятки, рекомендации для родителей</a:t>
            </a:r>
          </a:p>
          <a:p>
            <a:pPr algn="r">
              <a:lnSpc>
                <a:spcPct val="150000"/>
              </a:lnSpc>
            </a:pPr>
            <a:r>
              <a:rPr dirty="0" lang="ru-RU" smtClean="0" sz="2200">
                <a:latin charset="0" pitchFamily="34" typeface="Arial"/>
                <a:cs charset="0" pitchFamily="34" typeface="Arial"/>
              </a:rPr>
              <a:t>Участие в занятиях и тренингах для родителей</a:t>
            </a:r>
          </a:p>
          <a:p>
            <a:pPr algn="r">
              <a:lnSpc>
                <a:spcPct val="150000"/>
              </a:lnSpc>
            </a:pPr>
            <a:r>
              <a:rPr dirty="0" lang="ru-RU" smtClean="0" sz="2400">
                <a:latin charset="0" pitchFamily="34" typeface="Arial"/>
                <a:cs charset="0" pitchFamily="34" typeface="Arial"/>
              </a:rPr>
              <a:t>Тематические радио- и телепередачи</a:t>
            </a:r>
          </a:p>
          <a:p>
            <a:pPr algn="r">
              <a:lnSpc>
                <a:spcPct val="150000"/>
              </a:lnSpc>
            </a:pPr>
            <a:r>
              <a:rPr dirty="0" lang="ru-RU" smtClean="0" sz="2200">
                <a:latin charset="0" pitchFamily="34" typeface="Arial"/>
                <a:cs charset="0" pitchFamily="34" typeface="Arial"/>
              </a:rPr>
              <a:t>Изучение специальной литературы</a:t>
            </a:r>
          </a:p>
          <a:p>
            <a:pPr algn="r">
              <a:lnSpc>
                <a:spcPct val="150000"/>
              </a:lnSpc>
            </a:pPr>
            <a:endParaRPr dirty="0" lang="ru-RU" smtClean="0" sz="2200">
              <a:latin charset="0" pitchFamily="34" typeface="Arial"/>
              <a:cs charset="0" pitchFamily="34" typeface="Arial"/>
            </a:endParaRPr>
          </a:p>
          <a:p>
            <a:pPr algn="r">
              <a:lnSpc>
                <a:spcPct val="150000"/>
              </a:lnSpc>
            </a:pPr>
            <a:endParaRPr dirty="0" lang="ru-RU" smtClean="0" sz="2400">
              <a:latin charset="0" pitchFamily="34" typeface="Arial"/>
              <a:cs charset="0" pitchFamily="34" typeface="Arial"/>
            </a:endParaRPr>
          </a:p>
          <a:p>
            <a:pPr>
              <a:lnSpc>
                <a:spcPct val="150000"/>
              </a:lnSpc>
            </a:pPr>
            <a:endParaRPr dirty="0" lang="ru-RU" sz="2400">
              <a:latin charset="0" pitchFamily="34" typeface="Arial"/>
              <a:cs charset="0" pitchFamily="34"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3583257"/>
            <a:ext cx="4143404" cy="327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indent="-342900" lvl="0" marL="342900">
              <a:lnSpc>
                <a:spcPct val="150000"/>
              </a:lnSpc>
              <a:spcBef>
                <a:spcPct val="20000"/>
              </a:spcBef>
              <a:buFont charset="0" pitchFamily="34" typeface="Arial"/>
              <a:buChar char="•"/>
            </a:pPr>
            <a:r>
              <a:rPr dirty="0" lang="ru-RU" smtClean="0" sz="2000">
                <a:solidFill>
                  <a:prstClr val="black"/>
                </a:solidFill>
                <a:latin charset="0" pitchFamily="34" typeface="Arial"/>
                <a:cs charset="0" pitchFamily="34" typeface="Arial"/>
              </a:rPr>
              <a:t>Статьи в печатных изданиях</a:t>
            </a:r>
          </a:p>
          <a:p>
            <a:pPr algn="r" indent="-342900" marL="342900">
              <a:lnSpc>
                <a:spcPct val="150000"/>
              </a:lnSpc>
              <a:spcBef>
                <a:spcPct val="20000"/>
              </a:spcBef>
              <a:buFont charset="0" pitchFamily="34" typeface="Arial"/>
              <a:buChar char="•"/>
            </a:pPr>
            <a:r>
              <a:rPr dirty="0" lang="ru-RU" smtClean="0" sz="2000">
                <a:solidFill>
                  <a:prstClr val="black"/>
                </a:solidFill>
                <a:latin charset="0" pitchFamily="34" typeface="Arial"/>
                <a:cs charset="0" pitchFamily="34" typeface="Arial"/>
              </a:rPr>
              <a:t>Интервью психологов </a:t>
            </a:r>
          </a:p>
          <a:p>
            <a:pPr algn="r" indent="-342900" marL="342900">
              <a:lnSpc>
                <a:spcPct val="150000"/>
              </a:lnSpc>
              <a:spcBef>
                <a:spcPct val="20000"/>
              </a:spcBef>
            </a:pPr>
            <a:r>
              <a:rPr dirty="0" lang="ru-RU" smtClean="0" sz="2000">
                <a:solidFill>
                  <a:prstClr val="black"/>
                </a:solidFill>
                <a:latin charset="0" pitchFamily="34" typeface="Arial"/>
                <a:cs charset="0" pitchFamily="34" typeface="Arial"/>
              </a:rPr>
              <a:t>теле- и радиоканалам </a:t>
            </a:r>
            <a:endParaRPr dirty="0" lang="ru-RU" smtClean="0" sz="2000">
              <a:latin charset="0" pitchFamily="34" typeface="Arial"/>
              <a:cs charset="0" pitchFamily="34" typeface="Arial"/>
            </a:endParaRPr>
          </a:p>
          <a:p>
            <a:pPr algn="r" indent="-342900" marL="342900">
              <a:lnSpc>
                <a:spcPct val="150000"/>
              </a:lnSpc>
              <a:spcBef>
                <a:spcPct val="20000"/>
              </a:spcBef>
              <a:buFont charset="0" pitchFamily="34" typeface="Arial"/>
              <a:buChar char="•"/>
            </a:pPr>
            <a:r>
              <a:rPr dirty="0" lang="ru-RU" smtClean="0" sz="2000">
                <a:latin charset="0" pitchFamily="34" typeface="Arial"/>
                <a:cs charset="0" pitchFamily="34" typeface="Arial"/>
              </a:rPr>
              <a:t>Информация  </a:t>
            </a:r>
          </a:p>
          <a:p>
            <a:pPr algn="r" indent="-342900" marL="342900">
              <a:lnSpc>
                <a:spcPct val="150000"/>
              </a:lnSpc>
              <a:spcBef>
                <a:spcPct val="20000"/>
              </a:spcBef>
            </a:pPr>
            <a:r>
              <a:rPr dirty="0" lang="ru-RU" smtClean="0" sz="2000">
                <a:latin charset="0" pitchFamily="34" typeface="Arial"/>
                <a:cs charset="0" pitchFamily="34" typeface="Arial"/>
              </a:rPr>
              <a:t>специалистов на сайтах</a:t>
            </a:r>
          </a:p>
          <a:p>
            <a:pPr algn="r" indent="-342900" lvl="0" marL="342900">
              <a:lnSpc>
                <a:spcPct val="150000"/>
              </a:lnSpc>
              <a:spcBef>
                <a:spcPct val="20000"/>
              </a:spcBef>
              <a:buFont charset="0" pitchFamily="34" typeface="Arial"/>
              <a:buChar char="•"/>
            </a:pPr>
            <a:endParaRPr dirty="0" lang="ru-RU" smtClean="0" sz="2400">
              <a:solidFill>
                <a:prstClr val="black"/>
              </a:solidFill>
              <a:latin charset="0" pitchFamily="34" typeface="Arial"/>
              <a:cs charset="0" pitchFamily="34" typeface="Arial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407</Words>
  <PresentationFormat>Экран (4:3)</PresentationFormat>
  <Paragraphs>112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АДРЕСА  ПСИХОЛОГО-ПЕДАГОГИЧЕСКОЙ ПОМОЩИ ДЕТЯМ и РОДИТЕЛЯМ </vt:lpstr>
      <vt:lpstr>КАКИЕ СУЩЕСТВУЮТ ВИДЫ ПСИХОЛОГО-ПЕДАГОГИЧЕСКОЙ ПОМОЩИ</vt:lpstr>
      <vt:lpstr>КТО ОКАЗЫВАЕТ ПСИХОЛОГО-ПЕДАГОГИЧЕСКУЮ ПОМОЩЬ</vt:lpstr>
      <vt:lpstr>В КАКОЙ ФОРМЕ МОЖНО ПОЛУЧИТЬ БЕСПЛАТНУЮ ПРОФЕССИОНАЛЬНУЮ ПСИХОЛОГО-ПЕДАГОГИЧЕСКУЮ ПОМОЩЬ</vt:lpstr>
      <vt:lpstr>КАК ПОПАСТЬ НА КОНСУЛЬТАЦИЮ</vt:lpstr>
      <vt:lpstr> Государственное автономное учреждение «Центр психолого-педагогической, медицинской  и социальной помощи» Брянской области (ГАУ «ЦППМСП») </vt:lpstr>
      <vt:lpstr>ЦЕНТР ПСИХОЛОГО-ПЕДАГОГИЧЕСКОЙ, МЕДИЦИНСКОЙ И СОЦИАЛЬНОЙ ПОМОЩИ  БРЯНСКОЙ ОБЛАСТИ brn-bocpss.sch.b-edu.ru</vt:lpstr>
      <vt:lpstr>МУНИЦИПАЛЬНЫЕ ЦЕНТРЫ ПСИХОЛОГО-ПЕДАГОГИЧЕСКОЙ, МЕДИЦИНСКОЙ И СОЦИАЛЬНОЙ ПОМОЩИ БРЯНСКОЙ ОБЛАСТИ</vt:lpstr>
      <vt:lpstr>САМОСТОЯТЕЛЬНО</vt:lpstr>
      <vt:lpstr>Слайд 10</vt:lpstr>
      <vt:lpstr>Слайд 11</vt:lpstr>
      <vt:lpstr>Слайд 12</vt:lpstr>
      <vt:lpstr>Слайд 13</vt:lpstr>
      <vt:lpstr>Слайд 14</vt:lpstr>
      <vt:lpstr>Список ресурсов, на которых можно пообщаться с психологом онлайн </vt:lpstr>
      <vt:lpstr>https://telefon-doveria.ru/</vt:lpstr>
      <vt:lpstr>ПомощьРядом.РФ  https://pomoschryadom.ru/</vt:lpstr>
      <vt:lpstr> https://www.ya-roditel.ru/ </vt:lpstr>
      <vt:lpstr>МыРядом.онлайн https://мырядом.онлайн/</vt:lpstr>
      <vt:lpstr> Дети России онлайн http://detionline.com/ </vt:lpstr>
      <vt:lpstr>Навигатор для современных родителей https://растимдетей.рф/</vt:lpstr>
      <vt:lpstr>Бытьродителем.РФ</vt:lpstr>
      <vt:lpstr> https://fcprc.ru/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127</cp:revision>
  <dcterms:created xsi:type="dcterms:W3CDTF">2021-10-28T13:31:36Z</dcterms:created>
  <dcterms:modified xsi:type="dcterms:W3CDTF">2023-10-11T10:21:27Z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1337392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